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21"/>
  </p:notesMasterIdLst>
  <p:handoutMasterIdLst>
    <p:handoutMasterId r:id="rId22"/>
  </p:handoutMasterIdLst>
  <p:sldIdLst>
    <p:sldId id="297" r:id="rId2"/>
    <p:sldId id="260" r:id="rId3"/>
    <p:sldId id="291" r:id="rId4"/>
    <p:sldId id="292" r:id="rId5"/>
    <p:sldId id="278" r:id="rId6"/>
    <p:sldId id="276" r:id="rId7"/>
    <p:sldId id="262" r:id="rId8"/>
    <p:sldId id="294" r:id="rId9"/>
    <p:sldId id="277" r:id="rId10"/>
    <p:sldId id="293" r:id="rId11"/>
    <p:sldId id="271" r:id="rId12"/>
    <p:sldId id="274" r:id="rId13"/>
    <p:sldId id="296" r:id="rId14"/>
    <p:sldId id="289" r:id="rId15"/>
    <p:sldId id="281" r:id="rId16"/>
    <p:sldId id="295" r:id="rId17"/>
    <p:sldId id="298" r:id="rId18"/>
    <p:sldId id="265" r:id="rId19"/>
    <p:sldId id="266" r:id="rId2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3154" autoAdjust="0"/>
  </p:normalViewPr>
  <p:slideViewPr>
    <p:cSldViewPr>
      <p:cViewPr>
        <p:scale>
          <a:sx n="60" d="100"/>
          <a:sy n="60" d="100"/>
        </p:scale>
        <p:origin x="-168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10982865-8528-4207-930F-B804D9F589DF}" type="datetimeFigureOut">
              <a:rPr lang="en-US" smtClean="0"/>
              <a:pPr/>
              <a:t>10/6/2015</a:t>
            </a:fld>
            <a:endParaRPr lang="en-US"/>
          </a:p>
        </p:txBody>
      </p:sp>
      <p:sp>
        <p:nvSpPr>
          <p:cNvPr id="4" name="Footer Placeholder 3"/>
          <p:cNvSpPr>
            <a:spLocks noGrp="1"/>
          </p:cNvSpPr>
          <p:nvPr>
            <p:ph type="ftr" sz="quarter" idx="2"/>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lIns="91440" tIns="45720" rIns="91440" bIns="45720" rtlCol="0" anchor="b"/>
          <a:lstStyle>
            <a:lvl1pPr algn="r">
              <a:defRPr sz="1200"/>
            </a:lvl1pPr>
          </a:lstStyle>
          <a:p>
            <a:fld id="{07906C2D-E03A-42AF-9FA5-0BD6B64750B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77AB77D6-0044-44DA-9239-334D476E23A3}" type="datetimeFigureOut">
              <a:rPr lang="en-US" smtClean="0"/>
              <a:pPr/>
              <a:t>10/6/2015</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62D88E6F-39EC-455B-8C3B-05045969FE9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Carousel Walk Activity-10 minutes</a:t>
            </a:r>
          </a:p>
          <a:p>
            <a:pPr marL="176679" indent="-176679">
              <a:buFont typeface="Arial" panose="020B0604020202020204" pitchFamily="34" charset="0"/>
              <a:buChar char="•"/>
            </a:pPr>
            <a:r>
              <a:rPr lang="en-US" dirty="0" smtClean="0"/>
              <a:t>Sectors will be listed on Post-It</a:t>
            </a:r>
            <a:r>
              <a:rPr lang="en-US" baseline="0" dirty="0" smtClean="0"/>
              <a:t> Paper throughout the room.</a:t>
            </a:r>
          </a:p>
          <a:p>
            <a:pPr marL="176679" indent="-176679">
              <a:buFont typeface="Arial" panose="020B0604020202020204" pitchFamily="34" charset="0"/>
              <a:buChar char="•"/>
            </a:pPr>
            <a:r>
              <a:rPr lang="en-US" baseline="0" dirty="0" smtClean="0"/>
              <a:t>Each County will be asked to work together and write “Ideas/wins/unique experiences they have had with each sector.”</a:t>
            </a:r>
          </a:p>
          <a:p>
            <a:pPr marL="176679" indent="-176679">
              <a:buFont typeface="Arial" panose="020B0604020202020204" pitchFamily="34" charset="0"/>
              <a:buChar char="•"/>
            </a:pPr>
            <a:endParaRPr lang="en-US" baseline="0" dirty="0" smtClean="0"/>
          </a:p>
          <a:p>
            <a:r>
              <a:rPr lang="en-US" baseline="0" dirty="0" smtClean="0"/>
              <a:t>We know there have been successes and challenges with capacity in the past. Today we want to focus on the success of others and learn from approaches others have taken.  </a:t>
            </a:r>
          </a:p>
          <a:p>
            <a:endParaRPr lang="en-US" baseline="0" dirty="0" smtClean="0"/>
          </a:p>
          <a:p>
            <a:r>
              <a:rPr lang="en-US" u="sng" baseline="0" dirty="0" smtClean="0"/>
              <a:t>Bring back together.</a:t>
            </a:r>
            <a:r>
              <a:rPr lang="en-US" baseline="0" dirty="0" smtClean="0"/>
              <a:t>  Aim of the activity was to share what other counties have tried in engaging different sectors; giving ideas to other counties.  Look at how you can engage stakeholders in ways that you may not have thought about in the past.  You may work with your coalition, council and /or capacity coach on targeted ideas you have in approaching different sectors.  </a:t>
            </a:r>
          </a:p>
        </p:txBody>
      </p:sp>
      <p:sp>
        <p:nvSpPr>
          <p:cNvPr id="4" name="Slide Number Placeholder 3"/>
          <p:cNvSpPr>
            <a:spLocks noGrp="1"/>
          </p:cNvSpPr>
          <p:nvPr>
            <p:ph type="sldNum" sz="quarter" idx="10"/>
          </p:nvPr>
        </p:nvSpPr>
        <p:spPr/>
        <p:txBody>
          <a:bodyPr/>
          <a:lstStyle/>
          <a:p>
            <a:fld id="{9440E6D8-0F75-40E1-B297-463DA3A5EE3F}" type="slidenum">
              <a:rPr lang="en-US" smtClean="0"/>
              <a:pPr/>
              <a:t>10</a:t>
            </a:fld>
            <a:endParaRPr lang="en-US" dirty="0"/>
          </a:p>
        </p:txBody>
      </p:sp>
    </p:spTree>
    <p:extLst>
      <p:ext uri="{BB962C8B-B14F-4D97-AF65-F5344CB8AC3E}">
        <p14:creationId xmlns="" xmlns:p14="http://schemas.microsoft.com/office/powerpoint/2010/main" val="3789051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2" descr="http://hdwallpaperia.com/wp-content/uploads/2013/11/Blue-Circles.jpg"/>
          <p:cNvPicPr>
            <a:picLocks noChangeAspect="1" noChangeArrowheads="1"/>
          </p:cNvPicPr>
          <p:nvPr userDrawn="1"/>
        </p:nvPicPr>
        <p:blipFill>
          <a:blip r:embed="rId2" cstate="print"/>
          <a:srcRect t="23686" b="71380"/>
          <a:stretch>
            <a:fillRect/>
          </a:stretch>
        </p:blipFill>
        <p:spPr bwMode="auto">
          <a:xfrm>
            <a:off x="152400" y="152400"/>
            <a:ext cx="8839200" cy="360190"/>
          </a:xfrm>
          <a:prstGeom prst="rect">
            <a:avLst/>
          </a:prstGeom>
          <a:noFill/>
        </p:spPr>
      </p:pic>
      <p:pic>
        <p:nvPicPr>
          <p:cNvPr id="10" name="Picture 9" descr="http://www.malph.org/sites/default/files/images/Health%20Improvement%20Images/Strategic%20Plans/Key%20Components%20to%20a%20Strategic%20Plan%20-%20Presentation%20for%20LHD.jpg"/>
          <p:cNvPicPr/>
          <p:nvPr userDrawn="1"/>
        </p:nvPicPr>
        <p:blipFill>
          <a:blip r:embed="rId3" cstate="print"/>
          <a:srcRect t="87125"/>
          <a:stretch>
            <a:fillRect/>
          </a:stretch>
        </p:blipFill>
        <p:spPr bwMode="auto">
          <a:xfrm>
            <a:off x="0" y="6400800"/>
            <a:ext cx="9144000" cy="4572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971800"/>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D90A50CD-BF58-479A-8E8A-E919DA65846E}" type="datetimeFigureOut">
              <a:rPr lang="en-US" smtClean="0"/>
              <a:pPr/>
              <a:t>10/6/2015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7731B0AA-0A56-4633-9493-DEAF0AAD97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D90A50CD-BF58-479A-8E8A-E919DA65846E}" type="datetimeFigureOut">
              <a:rPr lang="en-US" smtClean="0"/>
              <a:pPr/>
              <a:t>10/6/2015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7731B0AA-0A56-4633-9493-DEAF0AAD970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029200" y="1828803"/>
            <a:ext cx="3733800" cy="4247317"/>
          </a:xfrm>
          <a:prstGeom prst="rect">
            <a:avLst/>
          </a:prstGeom>
          <a:solidFill>
            <a:schemeClr val="bg1"/>
          </a:solidFill>
          <a:ln w="9525">
            <a:noFill/>
            <a:miter lim="800000"/>
            <a:headEnd/>
            <a:tailEnd/>
          </a:ln>
        </p:spPr>
        <p:txBody>
          <a:bodyPr>
            <a:spAutoFit/>
          </a:bodyPr>
          <a:lstStyle/>
          <a:p>
            <a:pPr>
              <a:defRPr/>
            </a:pPr>
            <a:endParaRPr lang="en-US">
              <a:latin typeface="Constantia" pitchFamily="18" charset="0"/>
            </a:endParaRPr>
          </a:p>
          <a:p>
            <a:pPr>
              <a:defRPr/>
            </a:pPr>
            <a:endParaRPr lang="en-US">
              <a:latin typeface="Constantia" pitchFamily="18" charset="0"/>
            </a:endParaRPr>
          </a:p>
          <a:p>
            <a:pPr>
              <a:defRPr/>
            </a:pPr>
            <a:endParaRPr lang="en-US">
              <a:latin typeface="Constantia" pitchFamily="18" charset="0"/>
            </a:endParaRPr>
          </a:p>
          <a:p>
            <a:pPr>
              <a:defRPr/>
            </a:pPr>
            <a:endParaRPr lang="en-US">
              <a:latin typeface="Constantia" pitchFamily="18" charset="0"/>
            </a:endParaRPr>
          </a:p>
          <a:p>
            <a:pPr>
              <a:defRPr/>
            </a:pPr>
            <a:endParaRPr lang="en-US">
              <a:latin typeface="Constantia" pitchFamily="18" charset="0"/>
            </a:endParaRPr>
          </a:p>
          <a:p>
            <a:pPr>
              <a:defRPr/>
            </a:pPr>
            <a:endParaRPr lang="en-US">
              <a:latin typeface="Constantia" pitchFamily="18" charset="0"/>
            </a:endParaRPr>
          </a:p>
          <a:p>
            <a:pPr>
              <a:defRPr/>
            </a:pPr>
            <a:endParaRPr lang="en-US">
              <a:latin typeface="Constantia" pitchFamily="18" charset="0"/>
            </a:endParaRPr>
          </a:p>
          <a:p>
            <a:pPr>
              <a:defRPr/>
            </a:pPr>
            <a:endParaRPr lang="en-US">
              <a:latin typeface="Constantia" pitchFamily="18" charset="0"/>
            </a:endParaRPr>
          </a:p>
          <a:p>
            <a:pPr>
              <a:defRPr/>
            </a:pPr>
            <a:endParaRPr lang="en-US">
              <a:latin typeface="Constantia" pitchFamily="18" charset="0"/>
            </a:endParaRPr>
          </a:p>
          <a:p>
            <a:pPr>
              <a:defRPr/>
            </a:pPr>
            <a:endParaRPr lang="en-US">
              <a:latin typeface="Constantia" pitchFamily="18" charset="0"/>
            </a:endParaRPr>
          </a:p>
          <a:p>
            <a:pPr>
              <a:defRPr/>
            </a:pPr>
            <a:endParaRPr lang="en-US">
              <a:latin typeface="Constantia" pitchFamily="18" charset="0"/>
            </a:endParaRPr>
          </a:p>
          <a:p>
            <a:pPr>
              <a:defRPr/>
            </a:pPr>
            <a:endParaRPr lang="en-US">
              <a:latin typeface="Constantia" pitchFamily="18" charset="0"/>
            </a:endParaRPr>
          </a:p>
          <a:p>
            <a:pPr>
              <a:defRPr/>
            </a:pPr>
            <a:endParaRPr lang="en-US">
              <a:latin typeface="Constantia" pitchFamily="18" charset="0"/>
            </a:endParaRPr>
          </a:p>
          <a:p>
            <a:pPr>
              <a:defRPr/>
            </a:pPr>
            <a:endParaRPr lang="en-US">
              <a:latin typeface="Constantia" pitchFamily="18" charset="0"/>
            </a:endParaRPr>
          </a:p>
          <a:p>
            <a:pPr>
              <a:defRPr/>
            </a:pPr>
            <a:endParaRPr lang="en-US">
              <a:latin typeface="Constantia" pitchFamily="18" charset="0"/>
            </a:endParaRPr>
          </a:p>
        </p:txBody>
      </p:sp>
    </p:spTree>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872E5702-A61A-4642-8EDC-1DDE32451F0D}" type="datetimeFigureOut">
              <a:rPr lang="en-US" smtClean="0"/>
              <a:pPr/>
              <a:t>10/6/2015</a:t>
            </a:fld>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A253B6C6-37F1-4AE7-A32B-3830CE6E725B}" type="slidenum">
              <a:rPr lang="en-US" smtClean="0"/>
              <a:pPr/>
              <a:t>‹#›</a:t>
            </a:fld>
            <a:endParaRPr lang="en-US" dirty="0"/>
          </a:p>
        </p:txBody>
      </p:sp>
    </p:spTree>
    <p:extLst>
      <p:ext uri="{BB962C8B-B14F-4D97-AF65-F5344CB8AC3E}">
        <p14:creationId xmlns:p14="http://schemas.microsoft.com/office/powerpoint/2010/main" xmlns="" val="1283842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http://www.malph.org/sites/default/files/images/Health%20Improvement%20Images/Strategic%20Plans/Key%20Components%20to%20a%20Strategic%20Plan%20-%20Presentation%20for%20LHD.jpg"/>
          <p:cNvPicPr/>
          <p:nvPr userDrawn="1"/>
        </p:nvPicPr>
        <p:blipFill>
          <a:blip r:embed="rId2" cstate="print"/>
          <a:srcRect t="87125"/>
          <a:stretch>
            <a:fillRect/>
          </a:stretch>
        </p:blipFill>
        <p:spPr bwMode="auto">
          <a:xfrm>
            <a:off x="0" y="6400800"/>
            <a:ext cx="9144000" cy="4572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D90A50CD-BF58-479A-8E8A-E919DA65846E}" type="datetimeFigureOut">
              <a:rPr lang="en-US" smtClean="0"/>
              <a:pPr/>
              <a:t>10/6/2015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7731B0AA-0A56-4633-9493-DEAF0AAD97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9718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D90A50CD-BF58-479A-8E8A-E919DA65846E}" type="datetimeFigureOut">
              <a:rPr lang="en-US" smtClean="0"/>
              <a:pPr/>
              <a:t>10/6/2015</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7731B0AA-0A56-4633-9493-DEAF0AAD97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2971800"/>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1"/>
            <a:ext cx="2133600" cy="365125"/>
          </a:xfrm>
          <a:prstGeom prst="rect">
            <a:avLst/>
          </a:prstGeom>
        </p:spPr>
        <p:txBody>
          <a:bodyPr/>
          <a:lstStyle/>
          <a:p>
            <a:fld id="{D90A50CD-BF58-479A-8E8A-E919DA65846E}" type="datetimeFigureOut">
              <a:rPr lang="en-US" smtClean="0"/>
              <a:pPr/>
              <a:t>10/6/2015</a:t>
            </a:fld>
            <a:endParaRPr lang="en-US"/>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7731B0AA-0A56-4633-9493-DEAF0AAD97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2971800"/>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D90A50CD-BF58-479A-8E8A-E919DA65846E}" type="datetimeFigureOut">
              <a:rPr lang="en-US" smtClean="0"/>
              <a:pPr/>
              <a:t>10/6/2015</a:t>
            </a:fld>
            <a:endParaRPr lang="en-US"/>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7731B0AA-0A56-4633-9493-DEAF0AAD97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D90A50CD-BF58-479A-8E8A-E919DA65846E}" type="datetimeFigureOut">
              <a:rPr lang="en-US" smtClean="0"/>
              <a:pPr/>
              <a:t>10/6/2015</a:t>
            </a:fld>
            <a:endParaRPr lang="en-US"/>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7731B0AA-0A56-4633-9493-DEAF0AAD97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D90A50CD-BF58-479A-8E8A-E919DA65846E}" type="datetimeFigureOut">
              <a:rPr lang="en-US" smtClean="0"/>
              <a:pPr/>
              <a:t>10/6/2015</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7731B0AA-0A56-4633-9493-DEAF0AAD97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D90A50CD-BF58-479A-8E8A-E919DA65846E}" type="datetimeFigureOut">
              <a:rPr lang="en-US" smtClean="0"/>
              <a:pPr/>
              <a:t>10/6/2015</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7731B0AA-0A56-4633-9493-DEAF0AAD97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36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ed.com/talks/margaret_heffernan_dare_to_disagree"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malph.org/sites/default/files/images/Health%20Improvement%20Images/Strategic%20Plans/Key%20Components%20to%20a%20Strategic%20Plan%20-%20Presentation%20for%20LHD.jpg"/>
          <p:cNvPicPr/>
          <p:nvPr/>
        </p:nvPicPr>
        <p:blipFill>
          <a:blip r:embed="rId2" cstate="print"/>
          <a:srcRect t="74251"/>
          <a:stretch>
            <a:fillRect/>
          </a:stretch>
        </p:blipFill>
        <p:spPr bwMode="auto">
          <a:xfrm>
            <a:off x="0" y="5334000"/>
            <a:ext cx="9144000" cy="1524000"/>
          </a:xfrm>
          <a:prstGeom prst="rect">
            <a:avLst/>
          </a:prstGeom>
          <a:noFill/>
          <a:ln w="9525">
            <a:noFill/>
            <a:miter lim="800000"/>
            <a:headEnd/>
            <a:tailEnd/>
          </a:ln>
        </p:spPr>
      </p:pic>
      <p:pic>
        <p:nvPicPr>
          <p:cNvPr id="3" name="Picture 2" descr="http://hdwallpaperia.com/wp-content/uploads/2013/11/Blue-Circles.jpg"/>
          <p:cNvPicPr/>
          <p:nvPr/>
        </p:nvPicPr>
        <p:blipFill>
          <a:blip r:embed="rId3" cstate="print"/>
          <a:srcRect b="42760"/>
          <a:stretch>
            <a:fillRect/>
          </a:stretch>
        </p:blipFill>
        <p:spPr bwMode="auto">
          <a:xfrm>
            <a:off x="228600" y="228600"/>
            <a:ext cx="8686800" cy="1752600"/>
          </a:xfrm>
          <a:prstGeom prst="rect">
            <a:avLst/>
          </a:prstGeom>
          <a:noFill/>
        </p:spPr>
      </p:pic>
      <p:sp>
        <p:nvSpPr>
          <p:cNvPr id="4" name="Rectangle 3"/>
          <p:cNvSpPr/>
          <p:nvPr/>
        </p:nvSpPr>
        <p:spPr>
          <a:xfrm>
            <a:off x="304800" y="2133600"/>
            <a:ext cx="7162800" cy="1828800"/>
          </a:xfrm>
          <a:prstGeom prst="rect">
            <a:avLst/>
          </a:prstGeom>
          <a:solidFill>
            <a:schemeClr val="bg1"/>
          </a:solid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Placeholder 1"/>
          <p:cNvSpPr>
            <a:spLocks noGrp="1"/>
          </p:cNvSpPr>
          <p:nvPr/>
        </p:nvSpPr>
        <p:spPr>
          <a:xfrm>
            <a:off x="685800" y="2514600"/>
            <a:ext cx="8077200" cy="1143000"/>
          </a:xfrm>
          <a:prstGeom prst="rect">
            <a:avLst/>
          </a:prstGeom>
          <a:solidFill>
            <a:schemeClr val="bg1"/>
          </a:solidFill>
          <a:ln w="1905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US" sz="4400" dirty="0" smtClean="0"/>
              <a:t>Implementation And Evaluation</a:t>
            </a:r>
            <a:endParaRPr lang="en-US" sz="4400" dirty="0"/>
          </a:p>
        </p:txBody>
      </p:sp>
      <p:pic>
        <p:nvPicPr>
          <p:cNvPr id="6" name="Picture 2" descr="C:\Users\HelpingServices\Desktop\Toolkit\Full-blue-+-w-electronic lg.jpg"/>
          <p:cNvPicPr>
            <a:picLocks noChangeAspect="1" noChangeArrowheads="1"/>
          </p:cNvPicPr>
          <p:nvPr/>
        </p:nvPicPr>
        <p:blipFill>
          <a:blip r:embed="rId4" cstate="print"/>
          <a:srcRect/>
          <a:stretch>
            <a:fillRect/>
          </a:stretch>
        </p:blipFill>
        <p:spPr bwMode="auto">
          <a:xfrm>
            <a:off x="7243690" y="4267200"/>
            <a:ext cx="1524000" cy="99557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838200"/>
            <a:ext cx="7772400" cy="1470025"/>
          </a:xfrm>
          <a:prstGeom prst="rect">
            <a:avLst/>
          </a:prstGeom>
        </p:spPr>
        <p:txBody>
          <a:bodyPr/>
          <a:lstStyle/>
          <a:p>
            <a:r>
              <a:rPr lang="en-US" sz="5400" dirty="0" smtClean="0"/>
              <a:t>Carousel Walk Activity</a:t>
            </a:r>
            <a:endParaRPr lang="en-US" sz="5400" dirty="0"/>
          </a:p>
        </p:txBody>
      </p:sp>
      <p:pic>
        <p:nvPicPr>
          <p:cNvPr id="3" name="Picture 2" descr="http://www.art-saloon.ru/mini/item_2765.jpg"/>
          <p:cNvPicPr/>
          <p:nvPr/>
        </p:nvPicPr>
        <p:blipFill>
          <a:blip r:embed="rId3" cstate="print"/>
          <a:srcRect r="2381"/>
          <a:stretch>
            <a:fillRect/>
          </a:stretch>
        </p:blipFill>
        <p:spPr bwMode="auto">
          <a:xfrm>
            <a:off x="2590800" y="2057400"/>
            <a:ext cx="3581400" cy="3138943"/>
          </a:xfrm>
          <a:prstGeom prst="rect">
            <a:avLst/>
          </a:prstGeom>
          <a:noFill/>
          <a:ln w="9525">
            <a:noFill/>
            <a:miter lim="800000"/>
            <a:headEnd/>
            <a:tailEnd/>
          </a:ln>
        </p:spPr>
      </p:pic>
      <p:sp>
        <p:nvSpPr>
          <p:cNvPr id="4" name="TextBox 3"/>
          <p:cNvSpPr txBox="1"/>
          <p:nvPr/>
        </p:nvSpPr>
        <p:spPr>
          <a:xfrm>
            <a:off x="6400800" y="5943600"/>
            <a:ext cx="2286000" cy="369332"/>
          </a:xfrm>
          <a:prstGeom prst="rect">
            <a:avLst/>
          </a:prstGeom>
          <a:noFill/>
        </p:spPr>
        <p:txBody>
          <a:bodyPr wrap="square" rtlCol="0">
            <a:spAutoFit/>
          </a:bodyPr>
          <a:lstStyle/>
          <a:p>
            <a:r>
              <a:rPr lang="en-US" dirty="0" smtClean="0"/>
              <a:t>Source: Bing Images</a:t>
            </a:r>
            <a:endParaRPr lang="en-US" dirty="0"/>
          </a:p>
        </p:txBody>
      </p:sp>
    </p:spTree>
    <p:extLst>
      <p:ext uri="{BB962C8B-B14F-4D97-AF65-F5344CB8AC3E}">
        <p14:creationId xmlns="" xmlns:p14="http://schemas.microsoft.com/office/powerpoint/2010/main" val="579712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838200"/>
            <a:ext cx="7010400" cy="923330"/>
          </a:xfrm>
          <a:prstGeom prst="rect">
            <a:avLst/>
          </a:prstGeom>
          <a:noFill/>
        </p:spPr>
        <p:txBody>
          <a:bodyPr wrap="square" rtlCol="0">
            <a:spAutoFit/>
          </a:bodyPr>
          <a:lstStyle/>
          <a:p>
            <a:r>
              <a:rPr lang="en-US" sz="5400" dirty="0" smtClean="0">
                <a:latin typeface="+mj-lt"/>
              </a:rPr>
              <a:t>Focused Conversations</a:t>
            </a:r>
            <a:endParaRPr lang="en-US" sz="5400" dirty="0">
              <a:latin typeface="+mj-lt"/>
            </a:endParaRPr>
          </a:p>
        </p:txBody>
      </p:sp>
      <p:pic>
        <p:nvPicPr>
          <p:cNvPr id="4" name="Picture 2" descr="http://www.clker.com/cliparts/a/6/Q/n/G/h/conversation-gray-hi.png"/>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2362200" y="2819400"/>
            <a:ext cx="4343400" cy="2794255"/>
          </a:xfrm>
          <a:prstGeom prst="rect">
            <a:avLst/>
          </a:prstGeom>
          <a:noFill/>
        </p:spPr>
      </p:pic>
      <p:sp>
        <p:nvSpPr>
          <p:cNvPr id="5" name="TextBox 4"/>
          <p:cNvSpPr txBox="1"/>
          <p:nvPr/>
        </p:nvSpPr>
        <p:spPr>
          <a:xfrm>
            <a:off x="6400800" y="5943600"/>
            <a:ext cx="2286000" cy="369332"/>
          </a:xfrm>
          <a:prstGeom prst="rect">
            <a:avLst/>
          </a:prstGeom>
          <a:noFill/>
        </p:spPr>
        <p:txBody>
          <a:bodyPr wrap="square" rtlCol="0">
            <a:spAutoFit/>
          </a:bodyPr>
          <a:lstStyle/>
          <a:p>
            <a:r>
              <a:rPr lang="en-US" dirty="0" smtClean="0"/>
              <a:t>Source: Bing Images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71800" y="762000"/>
            <a:ext cx="2590800" cy="923330"/>
          </a:xfrm>
          <a:prstGeom prst="rect">
            <a:avLst/>
          </a:prstGeom>
          <a:noFill/>
        </p:spPr>
        <p:txBody>
          <a:bodyPr wrap="square" rtlCol="0">
            <a:spAutoFit/>
          </a:bodyPr>
          <a:lstStyle/>
          <a:p>
            <a:r>
              <a:rPr lang="en-US" sz="5400" dirty="0" smtClean="0">
                <a:latin typeface="+mj-lt"/>
              </a:rPr>
              <a:t>Closing</a:t>
            </a:r>
            <a:endParaRPr lang="en-US" sz="5400" dirty="0">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malph.org/sites/default/files/images/Health%20Improvement%20Images/Strategic%20Plans/Key%20Components%20to%20a%20Strategic%20Plan%20-%20Presentation%20for%20LHD.jpg"/>
          <p:cNvPicPr/>
          <p:nvPr/>
        </p:nvPicPr>
        <p:blipFill>
          <a:blip r:embed="rId2" cstate="print"/>
          <a:srcRect t="74251"/>
          <a:stretch>
            <a:fillRect/>
          </a:stretch>
        </p:blipFill>
        <p:spPr bwMode="auto">
          <a:xfrm>
            <a:off x="0" y="5334000"/>
            <a:ext cx="9144000" cy="1524000"/>
          </a:xfrm>
          <a:prstGeom prst="rect">
            <a:avLst/>
          </a:prstGeom>
          <a:noFill/>
          <a:ln w="9525">
            <a:noFill/>
            <a:miter lim="800000"/>
            <a:headEnd/>
            <a:tailEnd/>
          </a:ln>
        </p:spPr>
      </p:pic>
      <p:pic>
        <p:nvPicPr>
          <p:cNvPr id="3" name="Picture 2" descr="http://hdwallpaperia.com/wp-content/uploads/2013/11/Blue-Circles.jpg"/>
          <p:cNvPicPr/>
          <p:nvPr/>
        </p:nvPicPr>
        <p:blipFill>
          <a:blip r:embed="rId3" cstate="print"/>
          <a:srcRect b="42760"/>
          <a:stretch>
            <a:fillRect/>
          </a:stretch>
        </p:blipFill>
        <p:spPr bwMode="auto">
          <a:xfrm>
            <a:off x="228600" y="228600"/>
            <a:ext cx="8686800" cy="1752600"/>
          </a:xfrm>
          <a:prstGeom prst="rect">
            <a:avLst/>
          </a:prstGeom>
          <a:noFill/>
        </p:spPr>
      </p:pic>
      <p:sp>
        <p:nvSpPr>
          <p:cNvPr id="4" name="Rectangle 3"/>
          <p:cNvSpPr/>
          <p:nvPr/>
        </p:nvSpPr>
        <p:spPr>
          <a:xfrm>
            <a:off x="304800" y="2362200"/>
            <a:ext cx="7162800" cy="2057400"/>
          </a:xfrm>
          <a:prstGeom prst="rect">
            <a:avLst/>
          </a:prstGeom>
          <a:solidFill>
            <a:schemeClr val="bg1"/>
          </a:solid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Placeholder 1"/>
          <p:cNvSpPr>
            <a:spLocks noGrp="1"/>
          </p:cNvSpPr>
          <p:nvPr/>
        </p:nvSpPr>
        <p:spPr>
          <a:xfrm>
            <a:off x="838200" y="2971800"/>
            <a:ext cx="8077200" cy="1143000"/>
          </a:xfrm>
          <a:prstGeom prst="rect">
            <a:avLst/>
          </a:prstGeom>
          <a:solidFill>
            <a:schemeClr val="bg1"/>
          </a:solidFill>
          <a:ln w="1905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US" sz="6000" dirty="0" smtClean="0"/>
              <a:t>Welcome Back!</a:t>
            </a:r>
            <a:endParaRPr lang="en-US" sz="6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83820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chemeClr val="tx1"/>
                </a:solidFill>
                <a:effectLst/>
                <a:uLnTx/>
                <a:uFillTx/>
                <a:latin typeface="+mj-lt"/>
                <a:ea typeface="+mj-ea"/>
                <a:cs typeface="+mj-cs"/>
              </a:rPr>
              <a:t>Opening Activity</a:t>
            </a:r>
            <a:endParaRPr kumimoji="0" lang="en-US" sz="5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066800"/>
            <a:ext cx="5943600" cy="923330"/>
          </a:xfrm>
          <a:prstGeom prst="rect">
            <a:avLst/>
          </a:prstGeom>
          <a:noFill/>
        </p:spPr>
        <p:txBody>
          <a:bodyPr wrap="square" rtlCol="0">
            <a:spAutoFit/>
          </a:bodyPr>
          <a:lstStyle/>
          <a:p>
            <a:r>
              <a:rPr lang="en-US" sz="5400" dirty="0" smtClean="0">
                <a:latin typeface="+mj-lt"/>
              </a:rPr>
              <a:t>Evaluation Overview</a:t>
            </a:r>
            <a:endParaRPr lang="en-US" sz="5400" dirty="0">
              <a:latin typeface="+mj-lt"/>
            </a:endParaRPr>
          </a:p>
        </p:txBody>
      </p:sp>
      <p:pic>
        <p:nvPicPr>
          <p:cNvPr id="17409" name="Picture 1"/>
          <p:cNvPicPr>
            <a:picLocks noChangeAspect="1" noChangeArrowheads="1"/>
          </p:cNvPicPr>
          <p:nvPr/>
        </p:nvPicPr>
        <p:blipFill>
          <a:blip r:embed="rId2" cstate="print"/>
          <a:srcRect/>
          <a:stretch>
            <a:fillRect/>
          </a:stretch>
        </p:blipFill>
        <p:spPr bwMode="auto">
          <a:xfrm>
            <a:off x="1524000" y="2133600"/>
            <a:ext cx="5943600" cy="394005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990600"/>
            <a:ext cx="4876800" cy="923330"/>
          </a:xfrm>
          <a:prstGeom prst="rect">
            <a:avLst/>
          </a:prstGeom>
          <a:noFill/>
        </p:spPr>
        <p:txBody>
          <a:bodyPr wrap="square" rtlCol="0">
            <a:spAutoFit/>
          </a:bodyPr>
          <a:lstStyle/>
          <a:p>
            <a:pPr algn="ctr"/>
            <a:r>
              <a:rPr lang="en-US" sz="5400" dirty="0" smtClean="0">
                <a:latin typeface="+mj-lt"/>
              </a:rPr>
              <a:t>Lunch Break </a:t>
            </a:r>
            <a:endParaRPr lang="en-US" sz="5400" dirty="0">
              <a:latin typeface="+mj-lt"/>
            </a:endParaRPr>
          </a:p>
        </p:txBody>
      </p:sp>
      <p:pic>
        <p:nvPicPr>
          <p:cNvPr id="78850" name="Picture 2" descr="https://www.terrastaffinggroup.com/wp-content/uploads/2015/02/Lunch-Break.jpg"/>
          <p:cNvPicPr>
            <a:picLocks noChangeAspect="1" noChangeArrowheads="1"/>
          </p:cNvPicPr>
          <p:nvPr/>
        </p:nvPicPr>
        <p:blipFill>
          <a:blip r:embed="rId2" cstate="print"/>
          <a:srcRect/>
          <a:stretch>
            <a:fillRect/>
          </a:stretch>
        </p:blipFill>
        <p:spPr bwMode="auto">
          <a:xfrm>
            <a:off x="1905000" y="1676400"/>
            <a:ext cx="5146089" cy="4098303"/>
          </a:xfrm>
          <a:prstGeom prst="rect">
            <a:avLst/>
          </a:prstGeom>
          <a:noFill/>
        </p:spPr>
      </p:pic>
      <p:sp>
        <p:nvSpPr>
          <p:cNvPr id="4" name="TextBox 3"/>
          <p:cNvSpPr txBox="1"/>
          <p:nvPr/>
        </p:nvSpPr>
        <p:spPr>
          <a:xfrm>
            <a:off x="6400800" y="5943600"/>
            <a:ext cx="2286000" cy="369332"/>
          </a:xfrm>
          <a:prstGeom prst="rect">
            <a:avLst/>
          </a:prstGeom>
          <a:noFill/>
        </p:spPr>
        <p:txBody>
          <a:bodyPr wrap="square" rtlCol="0">
            <a:spAutoFit/>
          </a:bodyPr>
          <a:lstStyle/>
          <a:p>
            <a:r>
              <a:rPr lang="en-US" dirty="0" smtClean="0"/>
              <a:t>Source: Bing Images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descr="http://www.martina-ihrig.de/content/pix/worldcafe.jpg"/>
          <p:cNvPicPr>
            <a:picLocks noChangeAspect="1" noChangeArrowheads="1"/>
          </p:cNvPicPr>
          <p:nvPr/>
        </p:nvPicPr>
        <p:blipFill>
          <a:blip r:embed="rId2" cstate="print"/>
          <a:srcRect l="9879"/>
          <a:stretch>
            <a:fillRect/>
          </a:stretch>
        </p:blipFill>
        <p:spPr bwMode="auto">
          <a:xfrm>
            <a:off x="1828800" y="2209800"/>
            <a:ext cx="5560831" cy="3533775"/>
          </a:xfrm>
          <a:prstGeom prst="rect">
            <a:avLst/>
          </a:prstGeom>
          <a:noFill/>
        </p:spPr>
      </p:pic>
      <p:sp>
        <p:nvSpPr>
          <p:cNvPr id="7" name="TextBox 6"/>
          <p:cNvSpPr txBox="1"/>
          <p:nvPr/>
        </p:nvSpPr>
        <p:spPr>
          <a:xfrm>
            <a:off x="2362200" y="1143000"/>
            <a:ext cx="4419600" cy="923330"/>
          </a:xfrm>
          <a:prstGeom prst="rect">
            <a:avLst/>
          </a:prstGeom>
          <a:noFill/>
        </p:spPr>
        <p:txBody>
          <a:bodyPr wrap="square" rtlCol="0">
            <a:spAutoFit/>
          </a:bodyPr>
          <a:lstStyle/>
          <a:p>
            <a:pPr algn="ctr"/>
            <a:r>
              <a:rPr lang="en-US" sz="5400" dirty="0" smtClean="0">
                <a:latin typeface="+mj-lt"/>
              </a:rPr>
              <a:t>World Cafe</a:t>
            </a:r>
            <a:endParaRPr lang="en-US" sz="5400" dirty="0">
              <a:latin typeface="+mj-lt"/>
            </a:endParaRPr>
          </a:p>
        </p:txBody>
      </p:sp>
      <p:sp>
        <p:nvSpPr>
          <p:cNvPr id="4" name="TextBox 3"/>
          <p:cNvSpPr txBox="1"/>
          <p:nvPr/>
        </p:nvSpPr>
        <p:spPr>
          <a:xfrm>
            <a:off x="6400800" y="5943600"/>
            <a:ext cx="2286000" cy="369332"/>
          </a:xfrm>
          <a:prstGeom prst="rect">
            <a:avLst/>
          </a:prstGeom>
          <a:noFill/>
        </p:spPr>
        <p:txBody>
          <a:bodyPr wrap="square" rtlCol="0">
            <a:spAutoFit/>
          </a:bodyPr>
          <a:lstStyle/>
          <a:p>
            <a:r>
              <a:rPr lang="en-US" dirty="0" smtClean="0"/>
              <a:t>Source: Bing Images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838200"/>
            <a:ext cx="9144000" cy="1447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Parking Lot and IDPH</a:t>
            </a:r>
            <a:r>
              <a:rPr kumimoji="0" lang="en-US" sz="3600" b="0" i="0" u="none" strike="noStrike" kern="1200" cap="none" spc="0" normalizeH="0" noProof="0" dirty="0" smtClean="0">
                <a:ln>
                  <a:noFill/>
                </a:ln>
                <a:solidFill>
                  <a:schemeClr val="tx1"/>
                </a:solidFill>
                <a:effectLst/>
                <a:uLnTx/>
                <a:uFillTx/>
                <a:latin typeface="+mj-lt"/>
                <a:ea typeface="+mj-ea"/>
                <a:cs typeface="+mj-cs"/>
              </a:rPr>
              <a:t> Updates</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4" descr="http://kallkwikburystedmunds.co.uk/wp-content/uploads/2014/01/flip-chart.png"/>
          <p:cNvPicPr>
            <a:picLocks noChangeAspect="1" noChangeArrowheads="1"/>
          </p:cNvPicPr>
          <p:nvPr/>
        </p:nvPicPr>
        <p:blipFill>
          <a:blip r:embed="rId2" cstate="print"/>
          <a:srcRect l="35429"/>
          <a:stretch>
            <a:fillRect/>
          </a:stretch>
        </p:blipFill>
        <p:spPr bwMode="auto">
          <a:xfrm>
            <a:off x="1981200" y="2057400"/>
            <a:ext cx="4994148" cy="2762250"/>
          </a:xfrm>
          <a:prstGeom prst="rect">
            <a:avLst/>
          </a:prstGeom>
          <a:noFill/>
          <a:ln>
            <a:noFill/>
          </a:ln>
        </p:spPr>
      </p:pic>
      <p:sp>
        <p:nvSpPr>
          <p:cNvPr id="6" name="TextBox 5"/>
          <p:cNvSpPr txBox="1"/>
          <p:nvPr/>
        </p:nvSpPr>
        <p:spPr>
          <a:xfrm>
            <a:off x="6400800" y="5943600"/>
            <a:ext cx="2286000" cy="369332"/>
          </a:xfrm>
          <a:prstGeom prst="rect">
            <a:avLst/>
          </a:prstGeom>
          <a:noFill/>
        </p:spPr>
        <p:txBody>
          <a:bodyPr wrap="square" rtlCol="0">
            <a:spAutoFit/>
          </a:bodyPr>
          <a:lstStyle/>
          <a:p>
            <a:r>
              <a:rPr lang="en-US" dirty="0" smtClean="0"/>
              <a:t>Source: Bing Images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74215" y="762000"/>
            <a:ext cx="2196435" cy="923330"/>
          </a:xfrm>
          <a:prstGeom prst="rect">
            <a:avLst/>
          </a:prstGeom>
          <a:noFill/>
        </p:spPr>
        <p:txBody>
          <a:bodyPr wrap="none" lIns="91440" tIns="45720" rIns="91440" bIns="45720">
            <a:spAutoFit/>
          </a:bodyPr>
          <a:lstStyle/>
          <a:p>
            <a:pPr algn="ctr"/>
            <a:r>
              <a:rPr lang="en-US" sz="5400" dirty="0" smtClean="0">
                <a:latin typeface="+mj-lt"/>
              </a:rPr>
              <a:t>Closing</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95400"/>
            <a:ext cx="8421414" cy="5139869"/>
          </a:xfrm>
          <a:prstGeom prst="rect">
            <a:avLst/>
          </a:prstGeom>
        </p:spPr>
        <p:txBody>
          <a:bodyPr wrap="square">
            <a:spAutoFit/>
          </a:bodyPr>
          <a:lstStyle/>
          <a:p>
            <a:r>
              <a:rPr lang="en-US" sz="3200" dirty="0" smtClean="0"/>
              <a:t>At the conclusion of this training participants will be able to: </a:t>
            </a:r>
            <a:endParaRPr lang="en-US" sz="3200" dirty="0" smtClean="0"/>
          </a:p>
          <a:p>
            <a:endParaRPr lang="en-US" sz="3200" dirty="0" smtClean="0"/>
          </a:p>
          <a:p>
            <a:pPr lvl="0"/>
            <a:r>
              <a:rPr lang="en-US" sz="3200" dirty="0" smtClean="0"/>
              <a:t>Name </a:t>
            </a:r>
            <a:r>
              <a:rPr lang="en-US" sz="3200" dirty="0" smtClean="0"/>
              <a:t>the three components necessary for effective implementation</a:t>
            </a:r>
            <a:r>
              <a:rPr lang="en-US" sz="3200" dirty="0" smtClean="0"/>
              <a:t>.</a:t>
            </a:r>
          </a:p>
          <a:p>
            <a:pPr lvl="0"/>
            <a:endParaRPr lang="en-US" sz="3200" dirty="0" smtClean="0"/>
          </a:p>
          <a:p>
            <a:pPr lvl="0"/>
            <a:r>
              <a:rPr lang="en-US" sz="3200" dirty="0" smtClean="0"/>
              <a:t>Identify ways to build capacity for implementation and evaluation</a:t>
            </a:r>
            <a:r>
              <a:rPr lang="en-US" sz="3200" dirty="0" smtClean="0"/>
              <a:t>.</a:t>
            </a:r>
          </a:p>
          <a:p>
            <a:pPr lvl="0"/>
            <a:endParaRPr lang="en-US" sz="2400" dirty="0" smtClean="0"/>
          </a:p>
          <a:p>
            <a:pPr lvl="0"/>
            <a:endParaRPr lang="en-US" sz="2400" dirty="0" smtClean="0"/>
          </a:p>
          <a:p>
            <a:r>
              <a:rPr lang="en-US" sz="2400" dirty="0" smtClean="0"/>
              <a:t>.</a:t>
            </a:r>
            <a:r>
              <a:rPr lang="en-US" sz="2400" dirty="0" smtClean="0"/>
              <a:t> </a:t>
            </a:r>
            <a:endParaRPr lang="en-US" sz="2400" dirty="0"/>
          </a:p>
        </p:txBody>
      </p:sp>
      <p:sp>
        <p:nvSpPr>
          <p:cNvPr id="3" name="TextBox 2"/>
          <p:cNvSpPr txBox="1"/>
          <p:nvPr/>
        </p:nvSpPr>
        <p:spPr>
          <a:xfrm>
            <a:off x="2209800" y="609600"/>
            <a:ext cx="3962400" cy="646331"/>
          </a:xfrm>
          <a:prstGeom prst="rect">
            <a:avLst/>
          </a:prstGeom>
          <a:noFill/>
        </p:spPr>
        <p:txBody>
          <a:bodyPr wrap="square" rtlCol="0">
            <a:spAutoFit/>
          </a:bodyPr>
          <a:lstStyle/>
          <a:p>
            <a:r>
              <a:rPr lang="en-US" sz="3600" dirty="0" smtClean="0">
                <a:latin typeface="+mj-lt"/>
              </a:rPr>
              <a:t>Learning</a:t>
            </a:r>
            <a:r>
              <a:rPr lang="en-US" sz="3600" dirty="0" smtClean="0"/>
              <a:t> Objectives</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66800"/>
            <a:ext cx="8421414" cy="5386090"/>
          </a:xfrm>
          <a:prstGeom prst="rect">
            <a:avLst/>
          </a:prstGeom>
        </p:spPr>
        <p:txBody>
          <a:bodyPr wrap="square">
            <a:spAutoFit/>
          </a:bodyPr>
          <a:lstStyle/>
          <a:p>
            <a:pPr lvl="0"/>
            <a:endParaRPr lang="en-US" sz="3200" dirty="0" smtClean="0"/>
          </a:p>
          <a:p>
            <a:pPr lvl="0"/>
            <a:r>
              <a:rPr lang="en-US" sz="3200" dirty="0" smtClean="0"/>
              <a:t>Identify ways to use an action plan to increase successful implementation, evaluation and sustainability. </a:t>
            </a:r>
            <a:endParaRPr lang="en-US" sz="3200" dirty="0" smtClean="0"/>
          </a:p>
          <a:p>
            <a:pPr lvl="0"/>
            <a:endParaRPr lang="en-US" sz="3200" dirty="0" smtClean="0"/>
          </a:p>
          <a:p>
            <a:pPr lvl="0"/>
            <a:r>
              <a:rPr lang="en-US" sz="3200" dirty="0" smtClean="0"/>
              <a:t>Identify ways to ensure programs and practices are implemented with fidelity. </a:t>
            </a:r>
            <a:endParaRPr lang="en-US" sz="3200" dirty="0" smtClean="0"/>
          </a:p>
          <a:p>
            <a:pPr lvl="0"/>
            <a:endParaRPr lang="en-US" sz="3200" dirty="0" smtClean="0"/>
          </a:p>
          <a:p>
            <a:pPr lvl="0"/>
            <a:r>
              <a:rPr lang="en-US" sz="3200" dirty="0" smtClean="0"/>
              <a:t>Describe the two types of evaluation and identify why each is important.</a:t>
            </a:r>
          </a:p>
          <a:p>
            <a:r>
              <a:rPr lang="en-US" sz="2400" dirty="0" smtClean="0"/>
              <a:t>.</a:t>
            </a:r>
            <a:r>
              <a:rPr lang="en-US" sz="2400" dirty="0" smtClean="0"/>
              <a:t> </a:t>
            </a:r>
            <a:endParaRPr lang="en-US" sz="2400" dirty="0"/>
          </a:p>
        </p:txBody>
      </p:sp>
      <p:sp>
        <p:nvSpPr>
          <p:cNvPr id="3" name="TextBox 2"/>
          <p:cNvSpPr txBox="1"/>
          <p:nvPr/>
        </p:nvSpPr>
        <p:spPr>
          <a:xfrm>
            <a:off x="2209800" y="609600"/>
            <a:ext cx="4953000" cy="646331"/>
          </a:xfrm>
          <a:prstGeom prst="rect">
            <a:avLst/>
          </a:prstGeom>
          <a:noFill/>
        </p:spPr>
        <p:txBody>
          <a:bodyPr wrap="square" rtlCol="0">
            <a:spAutoFit/>
          </a:bodyPr>
          <a:lstStyle/>
          <a:p>
            <a:r>
              <a:rPr lang="en-US" sz="3600" dirty="0" smtClean="0">
                <a:latin typeface="+mj-lt"/>
              </a:rPr>
              <a:t>Learning</a:t>
            </a:r>
            <a:r>
              <a:rPr lang="en-US" sz="3600" dirty="0" smtClean="0"/>
              <a:t> </a:t>
            </a:r>
            <a:r>
              <a:rPr lang="en-US" sz="3600" dirty="0" smtClean="0"/>
              <a:t>Objectives Cont. </a:t>
            </a:r>
            <a:endParaRPr 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00200" y="838200"/>
            <a:ext cx="6324600" cy="1754326"/>
          </a:xfrm>
          <a:prstGeom prst="rect">
            <a:avLst/>
          </a:prstGeom>
          <a:noFill/>
        </p:spPr>
        <p:txBody>
          <a:bodyPr wrap="square" rtlCol="0">
            <a:spAutoFit/>
          </a:bodyPr>
          <a:lstStyle/>
          <a:p>
            <a:pPr algn="ctr"/>
            <a:r>
              <a:rPr lang="en-US" sz="5400" dirty="0" smtClean="0"/>
              <a:t>Welcome </a:t>
            </a:r>
          </a:p>
          <a:p>
            <a:pPr algn="ctr"/>
            <a:r>
              <a:rPr lang="en-US" sz="5400" dirty="0" smtClean="0"/>
              <a:t>and Introductions</a:t>
            </a:r>
            <a:endParaRPr lang="en-US" sz="5400" dirty="0"/>
          </a:p>
        </p:txBody>
      </p:sp>
      <p:pic>
        <p:nvPicPr>
          <p:cNvPr id="53250" name="Picture 2" descr="http://media.carbonated.tv/86044_story__470_2527048.jpg"/>
          <p:cNvPicPr>
            <a:picLocks noChangeAspect="1" noChangeArrowheads="1"/>
          </p:cNvPicPr>
          <p:nvPr/>
        </p:nvPicPr>
        <p:blipFill>
          <a:blip r:embed="rId2" cstate="print"/>
          <a:srcRect/>
          <a:stretch>
            <a:fillRect/>
          </a:stretch>
        </p:blipFill>
        <p:spPr bwMode="auto">
          <a:xfrm>
            <a:off x="2819400" y="2819400"/>
            <a:ext cx="3657600" cy="2454133"/>
          </a:xfrm>
          <a:prstGeom prst="rect">
            <a:avLst/>
          </a:prstGeom>
          <a:noFill/>
        </p:spPr>
      </p:pic>
      <p:sp>
        <p:nvSpPr>
          <p:cNvPr id="5" name="TextBox 4"/>
          <p:cNvSpPr txBox="1"/>
          <p:nvPr/>
        </p:nvSpPr>
        <p:spPr>
          <a:xfrm>
            <a:off x="6400800" y="5943600"/>
            <a:ext cx="2286000" cy="369332"/>
          </a:xfrm>
          <a:prstGeom prst="rect">
            <a:avLst/>
          </a:prstGeom>
          <a:noFill/>
        </p:spPr>
        <p:txBody>
          <a:bodyPr wrap="square" rtlCol="0">
            <a:spAutoFit/>
          </a:bodyPr>
          <a:lstStyle/>
          <a:p>
            <a:r>
              <a:rPr lang="en-US" dirty="0" smtClean="0"/>
              <a:t>Source: Bing Images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53340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chemeClr val="tx1"/>
                </a:solidFill>
                <a:effectLst/>
                <a:uLnTx/>
                <a:uFillTx/>
                <a:latin typeface="+mj-lt"/>
                <a:ea typeface="+mj-ea"/>
                <a:cs typeface="+mj-cs"/>
              </a:rPr>
              <a:t>Opening Activity</a:t>
            </a:r>
            <a:endParaRPr kumimoji="0" lang="en-US" sz="54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4">
            <a:hlinkClick r:id="rId2"/>
          </p:cNvPr>
          <p:cNvPicPr/>
          <p:nvPr/>
        </p:nvPicPr>
        <p:blipFill>
          <a:blip r:embed="rId3" cstate="print"/>
          <a:srcRect l="6089" t="16239" r="26282" b="34758"/>
          <a:stretch>
            <a:fillRect/>
          </a:stretch>
        </p:blipFill>
        <p:spPr bwMode="auto">
          <a:xfrm>
            <a:off x="1447800" y="2133600"/>
            <a:ext cx="5667375" cy="304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334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chemeClr val="tx1"/>
                </a:solidFill>
                <a:effectLst/>
                <a:uLnTx/>
                <a:uFillTx/>
                <a:latin typeface="+mj-lt"/>
                <a:ea typeface="+mj-ea"/>
                <a:cs typeface="+mj-cs"/>
              </a:rPr>
              <a:t>Victory Circles</a:t>
            </a:r>
            <a:endParaRPr kumimoji="0" lang="en-US" sz="5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914400" y="1828800"/>
            <a:ext cx="4724400" cy="1569660"/>
          </a:xfrm>
          <a:prstGeom prst="rect">
            <a:avLst/>
          </a:prstGeom>
          <a:noFill/>
        </p:spPr>
        <p:txBody>
          <a:bodyPr wrap="square" rtlCol="0">
            <a:spAutoFit/>
          </a:bodyPr>
          <a:lstStyle/>
          <a:p>
            <a:r>
              <a:rPr lang="en-US" sz="3200" dirty="0" smtClean="0"/>
              <a:t>What will success look like?</a:t>
            </a:r>
          </a:p>
          <a:p>
            <a:r>
              <a:rPr lang="en-US" sz="3200" dirty="0" smtClean="0"/>
              <a:t>What will you hear?</a:t>
            </a:r>
          </a:p>
          <a:p>
            <a:r>
              <a:rPr lang="en-US" sz="3200" dirty="0" smtClean="0"/>
              <a:t>What will you see?</a:t>
            </a:r>
            <a:endParaRPr lang="en-US" sz="3200" dirty="0"/>
          </a:p>
        </p:txBody>
      </p:sp>
      <p:pic>
        <p:nvPicPr>
          <p:cNvPr id="24578" name="Picture 2" descr="http://inspirationalstorytellers.com/wp-content/uploads/2013/05/future-vision.jpg"/>
          <p:cNvPicPr>
            <a:picLocks noChangeAspect="1" noChangeArrowheads="1"/>
          </p:cNvPicPr>
          <p:nvPr/>
        </p:nvPicPr>
        <p:blipFill>
          <a:blip r:embed="rId2" cstate="print"/>
          <a:srcRect/>
          <a:stretch>
            <a:fillRect/>
          </a:stretch>
        </p:blipFill>
        <p:spPr bwMode="auto">
          <a:xfrm>
            <a:off x="4648200" y="2590800"/>
            <a:ext cx="4114800" cy="3086100"/>
          </a:xfrm>
          <a:prstGeom prst="rect">
            <a:avLst/>
          </a:prstGeom>
          <a:noFill/>
        </p:spPr>
      </p:pic>
      <p:sp>
        <p:nvSpPr>
          <p:cNvPr id="6" name="TextBox 5"/>
          <p:cNvSpPr txBox="1"/>
          <p:nvPr/>
        </p:nvSpPr>
        <p:spPr>
          <a:xfrm>
            <a:off x="6400800" y="5943600"/>
            <a:ext cx="2286000" cy="369332"/>
          </a:xfrm>
          <a:prstGeom prst="rect">
            <a:avLst/>
          </a:prstGeom>
          <a:noFill/>
        </p:spPr>
        <p:txBody>
          <a:bodyPr wrap="square" rtlCol="0">
            <a:spAutoFit/>
          </a:bodyPr>
          <a:lstStyle/>
          <a:p>
            <a:r>
              <a:rPr lang="en-US" dirty="0" smtClean="0"/>
              <a:t>Source: Bing Images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85800"/>
            <a:ext cx="8229600" cy="1754326"/>
          </a:xfrm>
          <a:prstGeom prst="rect">
            <a:avLst/>
          </a:prstGeom>
          <a:noFill/>
        </p:spPr>
        <p:txBody>
          <a:bodyPr wrap="square" rtlCol="0">
            <a:spAutoFit/>
          </a:bodyPr>
          <a:lstStyle/>
          <a:p>
            <a:pPr algn="ctr"/>
            <a:r>
              <a:rPr lang="en-US" sz="5400" dirty="0" smtClean="0">
                <a:latin typeface="+mj-lt"/>
              </a:rPr>
              <a:t>Identifying Underlying Contradictions</a:t>
            </a:r>
            <a:endParaRPr lang="en-US" sz="5400" dirty="0">
              <a:latin typeface="+mj-lt"/>
            </a:endParaRPr>
          </a:p>
        </p:txBody>
      </p:sp>
      <p:pic>
        <p:nvPicPr>
          <p:cNvPr id="23554" name="Picture 2" descr="http://3.bp.blogspot.com/-icriY5kDwtg/TlRJyEy4YLI/AAAAAAAAKR8/xMEat3BVdWA/s1600/tip_of_the_iceberg.jpg"/>
          <p:cNvPicPr>
            <a:picLocks noChangeAspect="1" noChangeArrowheads="1"/>
          </p:cNvPicPr>
          <p:nvPr/>
        </p:nvPicPr>
        <p:blipFill>
          <a:blip r:embed="rId2" cstate="print"/>
          <a:srcRect b="9615"/>
          <a:stretch>
            <a:fillRect/>
          </a:stretch>
        </p:blipFill>
        <p:spPr bwMode="auto">
          <a:xfrm>
            <a:off x="2133600" y="2514600"/>
            <a:ext cx="4876800" cy="3305908"/>
          </a:xfrm>
          <a:prstGeom prst="rect">
            <a:avLst/>
          </a:prstGeom>
          <a:noFill/>
        </p:spPr>
      </p:pic>
      <p:sp>
        <p:nvSpPr>
          <p:cNvPr id="5" name="TextBox 4"/>
          <p:cNvSpPr txBox="1"/>
          <p:nvPr/>
        </p:nvSpPr>
        <p:spPr>
          <a:xfrm>
            <a:off x="6400800" y="5943600"/>
            <a:ext cx="2286000" cy="369332"/>
          </a:xfrm>
          <a:prstGeom prst="rect">
            <a:avLst/>
          </a:prstGeom>
          <a:noFill/>
        </p:spPr>
        <p:txBody>
          <a:bodyPr wrap="square" rtlCol="0">
            <a:spAutoFit/>
          </a:bodyPr>
          <a:lstStyle/>
          <a:p>
            <a:r>
              <a:rPr lang="en-US" dirty="0" smtClean="0"/>
              <a:t>Source: Bing Images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914400"/>
            <a:ext cx="4876800" cy="923330"/>
          </a:xfrm>
          <a:prstGeom prst="rect">
            <a:avLst/>
          </a:prstGeom>
          <a:noFill/>
        </p:spPr>
        <p:txBody>
          <a:bodyPr wrap="square" rtlCol="0">
            <a:spAutoFit/>
          </a:bodyPr>
          <a:lstStyle/>
          <a:p>
            <a:pPr algn="ctr"/>
            <a:r>
              <a:rPr lang="en-US" sz="5400" dirty="0" smtClean="0"/>
              <a:t>Lunch Break </a:t>
            </a:r>
            <a:endParaRPr lang="en-US" sz="5400" dirty="0"/>
          </a:p>
        </p:txBody>
      </p:sp>
      <p:pic>
        <p:nvPicPr>
          <p:cNvPr id="78850" name="Picture 2" descr="https://www.terrastaffinggroup.com/wp-content/uploads/2015/02/Lunch-Break.jpg"/>
          <p:cNvPicPr>
            <a:picLocks noChangeAspect="1" noChangeArrowheads="1"/>
          </p:cNvPicPr>
          <p:nvPr/>
        </p:nvPicPr>
        <p:blipFill>
          <a:blip r:embed="rId2" cstate="print"/>
          <a:srcRect/>
          <a:stretch>
            <a:fillRect/>
          </a:stretch>
        </p:blipFill>
        <p:spPr bwMode="auto">
          <a:xfrm>
            <a:off x="2057400" y="1676400"/>
            <a:ext cx="4954726" cy="3945903"/>
          </a:xfrm>
          <a:prstGeom prst="rect">
            <a:avLst/>
          </a:prstGeom>
          <a:noFill/>
        </p:spPr>
      </p:pic>
      <p:sp>
        <p:nvSpPr>
          <p:cNvPr id="4" name="TextBox 3"/>
          <p:cNvSpPr txBox="1"/>
          <p:nvPr/>
        </p:nvSpPr>
        <p:spPr>
          <a:xfrm>
            <a:off x="6400800" y="5943600"/>
            <a:ext cx="2286000" cy="369332"/>
          </a:xfrm>
          <a:prstGeom prst="rect">
            <a:avLst/>
          </a:prstGeom>
          <a:noFill/>
        </p:spPr>
        <p:txBody>
          <a:bodyPr wrap="square" rtlCol="0">
            <a:spAutoFit/>
          </a:bodyPr>
          <a:lstStyle/>
          <a:p>
            <a:r>
              <a:rPr lang="en-US" dirty="0" smtClean="0"/>
              <a:t>Source: Bing Images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68580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chemeClr val="tx1"/>
                </a:solidFill>
                <a:effectLst/>
                <a:uLnTx/>
                <a:uFillTx/>
                <a:latin typeface="+mj-lt"/>
                <a:ea typeface="+mj-ea"/>
                <a:cs typeface="+mj-cs"/>
              </a:rPr>
              <a:t>Implementation Overview</a:t>
            </a:r>
            <a:endParaRPr kumimoji="0" lang="en-US" sz="5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457200" y="1371600"/>
            <a:ext cx="8229600" cy="4754563"/>
          </a:xfrm>
          <a:prstGeom prst="rect">
            <a:avLst/>
          </a:prstGeom>
        </p:spPr>
        <p:txBody>
          <a:bodyPr/>
          <a:lstStyle/>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5601" name="Picture 1"/>
          <p:cNvPicPr>
            <a:picLocks noChangeAspect="1" noChangeArrowheads="1"/>
          </p:cNvPicPr>
          <p:nvPr/>
        </p:nvPicPr>
        <p:blipFill>
          <a:blip r:embed="rId2" cstate="print"/>
          <a:srcRect/>
          <a:stretch>
            <a:fillRect/>
          </a:stretch>
        </p:blipFill>
        <p:spPr bwMode="auto">
          <a:xfrm>
            <a:off x="1447800" y="1752600"/>
            <a:ext cx="6119813" cy="405348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76EC97C01A904898AA7DA491C34421" ma:contentTypeVersion="0" ma:contentTypeDescription="Create a new document." ma:contentTypeScope="" ma:versionID="a5200acacb5e86b72f0a7e49564e7a40">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199538-04FB-42A5-8FCB-1B7AF3BC1596}"/>
</file>

<file path=customXml/itemProps2.xml><?xml version="1.0" encoding="utf-8"?>
<ds:datastoreItem xmlns:ds="http://schemas.openxmlformats.org/officeDocument/2006/customXml" ds:itemID="{7EC8CFB0-D3A5-4D90-9C3E-E078E09D4D43}"/>
</file>

<file path=customXml/itemProps3.xml><?xml version="1.0" encoding="utf-8"?>
<ds:datastoreItem xmlns:ds="http://schemas.openxmlformats.org/officeDocument/2006/customXml" ds:itemID="{2DDAE617-AE00-4874-B458-4D7AD305C11A}"/>
</file>

<file path=docProps/app.xml><?xml version="1.0" encoding="utf-8"?>
<Properties xmlns="http://schemas.openxmlformats.org/officeDocument/2006/extended-properties" xmlns:vt="http://schemas.openxmlformats.org/officeDocument/2006/docPropsVTypes">
  <TotalTime>3467</TotalTime>
  <Words>310</Words>
  <Application>Microsoft Office PowerPoint</Application>
  <PresentationFormat>On-screen Show (4:3)</PresentationFormat>
  <Paragraphs>55</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Carousel Walk Activity</vt:lpstr>
      <vt:lpstr>Slide 11</vt:lpstr>
      <vt:lpstr>Slide 12</vt:lpstr>
      <vt:lpstr>Slide 13</vt:lpstr>
      <vt:lpstr>Slide 14</vt:lpstr>
      <vt:lpstr>Slide 15</vt:lpstr>
      <vt:lpstr>Slide 16</vt:lpstr>
      <vt:lpstr>Slide 17</vt:lpstr>
      <vt:lpstr>Slide 18</vt:lpstr>
      <vt:lpstr>Slide 19</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HelpingServices</dc:creator>
  <cp:lastModifiedBy>HelpingServices</cp:lastModifiedBy>
  <cp:revision>98</cp:revision>
  <dcterms:created xsi:type="dcterms:W3CDTF">2015-05-11T02:33:13Z</dcterms:created>
  <dcterms:modified xsi:type="dcterms:W3CDTF">2015-10-07T01:28:22Z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0x010100D376EC97C01A904898AA7DA491C34421</vt:lpwstr>
  </property>
  <property fmtid="{D5CDD505-2E9C-101B-9397-08002B2CF9AE}" pid="3" name="URL">
    <vt:lpwstr>, </vt:lpwstr>
  </property>
</Properties>
</file>